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Mono SemiBold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onoSemiBold-bold.fntdata"/><Relationship Id="rId27" Type="http://schemas.openxmlformats.org/officeDocument/2006/relationships/font" Target="fonts/RobotoMono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ono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81b5ad40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81b5ad40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Dar una síntesis de cómo fue quedando la implementación, no tiene más diapos porque no hubo nada demasiado particular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864203d74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864203d74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81b5ad40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81b5ad40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81b5ad403_2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81b5ad403_2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81b5ad403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81b5ad403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capaz es mucho texto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81b5ad403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81b5ad403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el tema del channel extra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81b5ad403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81b5ad403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81b5ad403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81b5ad403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864203d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4864203d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864203d7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864203d7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80530916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80530916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864203d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864203d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80530916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80530916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80530916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80530916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80530916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80530916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81b5ad403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81b5ad403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81b5ad40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81b5ad40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864203d74_3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864203d74_3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80530916e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80530916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864203d74_3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864203d74_3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.rust-lang.org/book/" TargetMode="External"/><Relationship Id="rId4" Type="http://schemas.openxmlformats.org/officeDocument/2006/relationships/hyperlink" Target="https://developer.bitcoin.org/devguide/" TargetMode="External"/><Relationship Id="rId5" Type="http://schemas.openxmlformats.org/officeDocument/2006/relationships/hyperlink" Target="https://developer.bitcoin.org/reference/" TargetMode="External"/><Relationship Id="rId6" Type="http://schemas.openxmlformats.org/officeDocument/2006/relationships/hyperlink" Target="https://en.bitcoin.it/wiki/Protocol_documentatio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31850" y="0"/>
            <a:ext cx="51435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35" name="Google Shape;135;p13"/>
          <p:cNvSpPr txBox="1"/>
          <p:nvPr>
            <p:ph idx="4294967295" type="title"/>
          </p:nvPr>
        </p:nvSpPr>
        <p:spPr>
          <a:xfrm>
            <a:off x="498675" y="207900"/>
            <a:ext cx="85131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000">
                <a:latin typeface="Roboto Mono"/>
                <a:ea typeface="Roboto Mono"/>
                <a:cs typeface="Roboto Mono"/>
                <a:sym typeface="Roboto Mono"/>
              </a:rPr>
              <a:t>Taller de Programación 1 75-42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00">
                <a:latin typeface="Roboto Mono SemiBold"/>
                <a:ea typeface="Roboto Mono SemiBold"/>
                <a:cs typeface="Roboto Mono SemiBold"/>
                <a:sym typeface="Roboto Mono SemiBold"/>
              </a:rPr>
              <a:t>Proyecto 1C23: Bitcoin</a:t>
            </a:r>
            <a:endParaRPr sz="2400"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00">
                <a:latin typeface="Roboto Mono SemiBold"/>
                <a:ea typeface="Roboto Mono SemiBold"/>
                <a:cs typeface="Roboto Mono SemiBold"/>
                <a:sym typeface="Roboto Mono SemiBold"/>
              </a:rPr>
              <a:t>Entrega intermedia</a:t>
            </a:r>
            <a:endParaRPr sz="2300"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00">
                <a:latin typeface="Roboto Mono SemiBold"/>
                <a:ea typeface="Roboto Mono SemiBold"/>
                <a:cs typeface="Roboto Mono SemiBold"/>
                <a:sym typeface="Roboto Mono SemiBold"/>
              </a:rPr>
              <a:t>Cátedra Deymonnaz</a:t>
            </a:r>
            <a:endParaRPr sz="210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>
            <a:off x="5865324" y="2048425"/>
            <a:ext cx="2808476" cy="24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498675" y="2271625"/>
            <a:ext cx="64128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Nombre del grupo: Papas Rústicas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Integrantes: 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Aschieri, Juan Pablo - 108000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Natalini, Marco - 108056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Rovira Rossel, Francisco - 107536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Stiefkens, Julián Melmer - 108111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Corrector: Martín Miletta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6911475" y="4718100"/>
            <a:ext cx="208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Facultad de 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Ingeniería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UBA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0" y="437750"/>
            <a:ext cx="32832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 txBox="1"/>
          <p:nvPr>
            <p:ph idx="4294967295" type="title"/>
          </p:nvPr>
        </p:nvSpPr>
        <p:spPr>
          <a:xfrm>
            <a:off x="1326900" y="453950"/>
            <a:ext cx="19563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Handshake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6" name="Google Shape;2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" y="1178400"/>
            <a:ext cx="5942015" cy="3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/>
        </p:nvSpPr>
        <p:spPr>
          <a:xfrm>
            <a:off x="6251550" y="1750975"/>
            <a:ext cx="29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5996750" y="437738"/>
            <a:ext cx="3170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Gracias a los traits 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implementados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para Message podemos conectar con peers realizando Handshake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 conectamos con un nodo lo agregamos al vector de conexiones.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088" y="3069000"/>
            <a:ext cx="1832025" cy="18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/>
          <p:nvPr/>
        </p:nvSpPr>
        <p:spPr>
          <a:xfrm>
            <a:off x="0" y="437750"/>
            <a:ext cx="55353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 txBox="1"/>
          <p:nvPr>
            <p:ph idx="4294967295" type="title"/>
          </p:nvPr>
        </p:nvSpPr>
        <p:spPr>
          <a:xfrm>
            <a:off x="961725" y="453950"/>
            <a:ext cx="45738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Initial Block Download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5801150" y="437750"/>
            <a:ext cx="284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Descarga de headers</a:t>
            </a:r>
            <a:endParaRPr sz="19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630325" y="1361525"/>
            <a:ext cx="1928700" cy="3403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794125" y="2949975"/>
            <a:ext cx="1601100" cy="477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Peer 3</a:t>
            </a:r>
            <a:endParaRPr b="1" sz="1800"/>
          </a:p>
        </p:txBody>
      </p:sp>
      <p:sp>
        <p:nvSpPr>
          <p:cNvPr id="289" name="Google Shape;289;p23"/>
          <p:cNvSpPr/>
          <p:nvPr/>
        </p:nvSpPr>
        <p:spPr>
          <a:xfrm>
            <a:off x="794125" y="2257700"/>
            <a:ext cx="1601100" cy="477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Peer 2</a:t>
            </a:r>
            <a:endParaRPr b="1" sz="1800"/>
          </a:p>
        </p:txBody>
      </p:sp>
      <p:sp>
        <p:nvSpPr>
          <p:cNvPr id="290" name="Google Shape;290;p23"/>
          <p:cNvSpPr/>
          <p:nvPr/>
        </p:nvSpPr>
        <p:spPr>
          <a:xfrm>
            <a:off x="794125" y="1565425"/>
            <a:ext cx="1601100" cy="477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Peer 1</a:t>
            </a:r>
            <a:endParaRPr b="1" sz="1800"/>
          </a:p>
        </p:txBody>
      </p:sp>
      <p:sp>
        <p:nvSpPr>
          <p:cNvPr id="291" name="Google Shape;291;p23"/>
          <p:cNvSpPr/>
          <p:nvPr/>
        </p:nvSpPr>
        <p:spPr>
          <a:xfrm>
            <a:off x="794125" y="4098300"/>
            <a:ext cx="1601100" cy="477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Peer N</a:t>
            </a:r>
            <a:endParaRPr b="1" sz="1800"/>
          </a:p>
        </p:txBody>
      </p:sp>
      <p:sp>
        <p:nvSpPr>
          <p:cNvPr id="292" name="Google Shape;292;p23"/>
          <p:cNvSpPr txBox="1"/>
          <p:nvPr/>
        </p:nvSpPr>
        <p:spPr>
          <a:xfrm rot="5400000">
            <a:off x="1411925" y="3497688"/>
            <a:ext cx="55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2470900" y="1676675"/>
            <a:ext cx="646500" cy="25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193075" y="1565425"/>
            <a:ext cx="1928700" cy="554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GetHeaders</a:t>
            </a:r>
            <a:endParaRPr b="1" sz="2000"/>
          </a:p>
        </p:txBody>
      </p:sp>
      <p:sp>
        <p:nvSpPr>
          <p:cNvPr id="295" name="Google Shape;295;p23"/>
          <p:cNvSpPr txBox="1"/>
          <p:nvPr/>
        </p:nvSpPr>
        <p:spPr>
          <a:xfrm rot="-5400000">
            <a:off x="-579575" y="2855675"/>
            <a:ext cx="200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Conexiones del Nodo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/>
          <p:nvPr/>
        </p:nvSpPr>
        <p:spPr>
          <a:xfrm rot="10800000">
            <a:off x="3772975" y="2227250"/>
            <a:ext cx="768900" cy="615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97953" name="adj5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3621525" y="2871425"/>
            <a:ext cx="12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pedir todos los headers de a 2000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5197450" y="1716625"/>
            <a:ext cx="646500" cy="25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919625" y="1604275"/>
            <a:ext cx="2382600" cy="4770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Vec&lt;BlockHeaders&gt;</a:t>
            </a:r>
            <a:endParaRPr b="1" sz="1700"/>
          </a:p>
        </p:txBody>
      </p:sp>
      <p:sp>
        <p:nvSpPr>
          <p:cNvPr id="300" name="Google Shape;300;p23"/>
          <p:cNvSpPr txBox="1"/>
          <p:nvPr/>
        </p:nvSpPr>
        <p:spPr>
          <a:xfrm>
            <a:off x="3117400" y="3426975"/>
            <a:ext cx="59718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 caso de falla cambiamos de peer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pedido de headers puede variar entre si se piden todos o a partir de uno en especifico (en el caso que tengamos guardados)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0" y="437750"/>
            <a:ext cx="53349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 txBox="1"/>
          <p:nvPr/>
        </p:nvSpPr>
        <p:spPr>
          <a:xfrm>
            <a:off x="328300" y="465100"/>
            <a:ext cx="510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IBD: Descarga en paralelo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328300" y="1135375"/>
            <a:ext cx="489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Primera versión del </a:t>
            </a:r>
            <a:r>
              <a:rPr b="1" lang="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 Downloader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2820900" y="1744125"/>
            <a:ext cx="1969800" cy="7251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rgbClr val="1A1C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 Downloader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1029000" y="1874175"/>
            <a:ext cx="17919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 txBox="1"/>
          <p:nvPr/>
        </p:nvSpPr>
        <p:spPr>
          <a:xfrm>
            <a:off x="1387450" y="1703963"/>
            <a:ext cx="79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Bundle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24"/>
          <p:cNvSpPr/>
          <p:nvPr/>
        </p:nvSpPr>
        <p:spPr>
          <a:xfrm>
            <a:off x="174775" y="1865325"/>
            <a:ext cx="799500" cy="482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867563" y="3331950"/>
            <a:ext cx="1162800" cy="4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83F0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2438775" y="3331950"/>
            <a:ext cx="1162800" cy="4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83F0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4"/>
          <p:cNvSpPr/>
          <p:nvPr/>
        </p:nvSpPr>
        <p:spPr>
          <a:xfrm>
            <a:off x="4010013" y="3331950"/>
            <a:ext cx="1162800" cy="4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83F0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5581238" y="3331950"/>
            <a:ext cx="1162800" cy="4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83F0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24"/>
          <p:cNvSpPr/>
          <p:nvPr/>
        </p:nvSpPr>
        <p:spPr>
          <a:xfrm>
            <a:off x="1387450" y="2742725"/>
            <a:ext cx="4836300" cy="1680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3696575" y="2506900"/>
            <a:ext cx="148500" cy="346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 rot="5400000">
            <a:off x="1166525" y="2908275"/>
            <a:ext cx="5649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 rot="5400000">
            <a:off x="2782275" y="2952850"/>
            <a:ext cx="4758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 rot="5400000">
            <a:off x="4334100" y="2952850"/>
            <a:ext cx="4758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 rot="5400000">
            <a:off x="5895050" y="2908275"/>
            <a:ext cx="5352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 txBox="1"/>
          <p:nvPr/>
        </p:nvSpPr>
        <p:spPr>
          <a:xfrm>
            <a:off x="3396326" y="2657375"/>
            <a:ext cx="7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Bundles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5504500" y="437750"/>
            <a:ext cx="345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Cada worker añadía en un vector (compartido entre threads) los bloques que , y se quedaba esperando a recibir más bundles* que le llegan desde BlockDownloader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237875" y="4798575"/>
            <a:ext cx="158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*Bundle: pack de 16 bloques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237875" y="4182975"/>
            <a:ext cx="663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Usamos la 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ThreadPool presentada en The Rust Book y le cambiamos el nombre a BlockDownloader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288" y="2506900"/>
            <a:ext cx="1642250" cy="16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4"/>
          <p:cNvSpPr txBox="1"/>
          <p:nvPr/>
        </p:nvSpPr>
        <p:spPr>
          <a:xfrm>
            <a:off x="7386925" y="4149150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Representación de un worker descargando un bundle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/>
          <p:nvPr/>
        </p:nvSpPr>
        <p:spPr>
          <a:xfrm>
            <a:off x="7031275" y="1901450"/>
            <a:ext cx="1285800" cy="55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>
            <a:off x="0" y="419700"/>
            <a:ext cx="6811200" cy="632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4294967295" type="title"/>
          </p:nvPr>
        </p:nvSpPr>
        <p:spPr>
          <a:xfrm>
            <a:off x="892200" y="460350"/>
            <a:ext cx="6563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s" sz="2500">
                <a:latin typeface="Roboto Mono"/>
                <a:ea typeface="Roboto Mono"/>
                <a:cs typeface="Roboto Mono"/>
                <a:sym typeface="Roboto Mono"/>
              </a:rPr>
              <a:t>Problemas del Block Downloader</a:t>
            </a:r>
            <a:endParaRPr b="1" sz="2500"/>
          </a:p>
        </p:txBody>
      </p:sp>
      <p:sp>
        <p:nvSpPr>
          <p:cNvPr id="335" name="Google Shape;335;p25"/>
          <p:cNvSpPr txBox="1"/>
          <p:nvPr/>
        </p:nvSpPr>
        <p:spPr>
          <a:xfrm>
            <a:off x="0" y="1215400"/>
            <a:ext cx="6101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 workers terminaban su 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ejecución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forma prematura e inesperada, perdiendo los bloques que 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pedían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¿Cómo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mandábamos de vuelta esos bloques perdidos?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pasa si un nodo no tiene un bloque que le pedimos?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¿Cómo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finalizamos la 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ejecución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un thread?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225" y="960850"/>
            <a:ext cx="2812775" cy="28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/>
          <p:nvPr/>
        </p:nvSpPr>
        <p:spPr>
          <a:xfrm>
            <a:off x="0" y="228200"/>
            <a:ext cx="5348700" cy="632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"/>
          <p:cNvSpPr txBox="1"/>
          <p:nvPr>
            <p:ph idx="4294967295" type="title"/>
          </p:nvPr>
        </p:nvSpPr>
        <p:spPr>
          <a:xfrm>
            <a:off x="1029000" y="268850"/>
            <a:ext cx="43197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¿Cómo lo solucionamos?</a:t>
            </a:r>
            <a:endParaRPr b="1"/>
          </a:p>
        </p:txBody>
      </p:sp>
      <p:sp>
        <p:nvSpPr>
          <p:cNvPr id="343" name="Google Shape;343;p26"/>
          <p:cNvSpPr txBox="1"/>
          <p:nvPr/>
        </p:nvSpPr>
        <p:spPr>
          <a:xfrm>
            <a:off x="1159825" y="1256425"/>
            <a:ext cx="7042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4" name="Google Shape;3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350" y="1256425"/>
            <a:ext cx="3105275" cy="3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/>
        </p:nvSpPr>
        <p:spPr>
          <a:xfrm>
            <a:off x="0" y="1400713"/>
            <a:ext cx="55812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Agregamos una vía de comunicación con el worker al thread principal de descarga de headers.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 esta forma se envían de vuelta para que lo agarre otro worker.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 terminar mandamos un vector vacío que representa un EOF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/>
          <p:nvPr/>
        </p:nvSpPr>
        <p:spPr>
          <a:xfrm>
            <a:off x="0" y="228200"/>
            <a:ext cx="4199700" cy="632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"/>
          <p:cNvSpPr txBox="1"/>
          <p:nvPr>
            <p:ph idx="4294967295" type="title"/>
          </p:nvPr>
        </p:nvSpPr>
        <p:spPr>
          <a:xfrm>
            <a:off x="776100" y="268850"/>
            <a:ext cx="3423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latin typeface="Roboto Mono"/>
                <a:ea typeface="Roboto Mono"/>
                <a:cs typeface="Roboto Mono"/>
                <a:sym typeface="Roboto Mono"/>
              </a:rPr>
              <a:t>BD: Version final</a:t>
            </a:r>
            <a:endParaRPr b="1" sz="2500"/>
          </a:p>
        </p:txBody>
      </p:sp>
      <p:sp>
        <p:nvSpPr>
          <p:cNvPr id="352" name="Google Shape;352;p27"/>
          <p:cNvSpPr/>
          <p:nvPr/>
        </p:nvSpPr>
        <p:spPr>
          <a:xfrm>
            <a:off x="2820900" y="1367950"/>
            <a:ext cx="1969800" cy="7251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rgbClr val="1A1C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 Downloader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1029000" y="1498000"/>
            <a:ext cx="1791900" cy="4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 txBox="1"/>
          <p:nvPr/>
        </p:nvSpPr>
        <p:spPr>
          <a:xfrm>
            <a:off x="1137975" y="1287625"/>
            <a:ext cx="143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Bundle / </a:t>
            </a:r>
            <a:r>
              <a:rPr b="1" lang="e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Finish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174775" y="1489150"/>
            <a:ext cx="799500" cy="482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867563" y="2955775"/>
            <a:ext cx="1162800" cy="4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83F0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2438775" y="2955775"/>
            <a:ext cx="1162800" cy="4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83F0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4010013" y="2955775"/>
            <a:ext cx="1162800" cy="4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83F0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5581238" y="2955775"/>
            <a:ext cx="1162800" cy="4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83F0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1387450" y="2366550"/>
            <a:ext cx="4836300" cy="1680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3696575" y="2130725"/>
            <a:ext cx="148500" cy="346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 rot="5400000">
            <a:off x="1166525" y="2532100"/>
            <a:ext cx="5649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 rot="5400000">
            <a:off x="2782275" y="2576675"/>
            <a:ext cx="4758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/>
          <p:nvPr/>
        </p:nvSpPr>
        <p:spPr>
          <a:xfrm rot="5400000">
            <a:off x="4334100" y="2576675"/>
            <a:ext cx="4758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 rot="5400000">
            <a:off x="5895050" y="2532100"/>
            <a:ext cx="5352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"/>
          <p:cNvSpPr txBox="1"/>
          <p:nvPr/>
        </p:nvSpPr>
        <p:spPr>
          <a:xfrm>
            <a:off x="3158913" y="2281200"/>
            <a:ext cx="15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Bundles / </a:t>
            </a:r>
            <a:r>
              <a:rPr b="1" lang="es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Finish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1308175" y="4431250"/>
            <a:ext cx="6570600" cy="2481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"/>
          <p:cNvSpPr/>
          <p:nvPr/>
        </p:nvSpPr>
        <p:spPr>
          <a:xfrm>
            <a:off x="7670650" y="1605475"/>
            <a:ext cx="218100" cy="30732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4790700" y="1506375"/>
            <a:ext cx="3058500" cy="400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7"/>
          <p:cNvSpPr/>
          <p:nvPr/>
        </p:nvSpPr>
        <p:spPr>
          <a:xfrm>
            <a:off x="1310225" y="3488475"/>
            <a:ext cx="277500" cy="11001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2881425" y="3488475"/>
            <a:ext cx="277500" cy="11001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"/>
          <p:cNvSpPr/>
          <p:nvPr/>
        </p:nvSpPr>
        <p:spPr>
          <a:xfrm>
            <a:off x="4452625" y="3488475"/>
            <a:ext cx="277500" cy="11001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7"/>
          <p:cNvSpPr/>
          <p:nvPr/>
        </p:nvSpPr>
        <p:spPr>
          <a:xfrm>
            <a:off x="6083400" y="3488475"/>
            <a:ext cx="277500" cy="11001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"/>
          <p:cNvSpPr txBox="1"/>
          <p:nvPr/>
        </p:nvSpPr>
        <p:spPr>
          <a:xfrm>
            <a:off x="5465200" y="1272175"/>
            <a:ext cx="18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Missed Bundles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/>
          <p:nvPr/>
        </p:nvSpPr>
        <p:spPr>
          <a:xfrm>
            <a:off x="0" y="437750"/>
            <a:ext cx="34335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8"/>
          <p:cNvSpPr txBox="1"/>
          <p:nvPr/>
        </p:nvSpPr>
        <p:spPr>
          <a:xfrm>
            <a:off x="383100" y="483950"/>
            <a:ext cx="305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NodeDataHandler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28"/>
          <p:cNvSpPr txBox="1"/>
          <p:nvPr/>
        </p:nvSpPr>
        <p:spPr>
          <a:xfrm>
            <a:off x="6525125" y="1559475"/>
            <a:ext cx="1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28"/>
          <p:cNvSpPr txBox="1"/>
          <p:nvPr/>
        </p:nvSpPr>
        <p:spPr>
          <a:xfrm>
            <a:off x="4999200" y="1565100"/>
            <a:ext cx="414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Manejo de la lectura y escritura de los Headers y Bloques a disco y cuando se inicia el nodo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Guardado de los datos a disco en formato CSV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746450" y="1602025"/>
            <a:ext cx="2324700" cy="505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Montserrat"/>
                <a:ea typeface="Montserrat"/>
                <a:cs typeface="Montserrat"/>
                <a:sym typeface="Montserrat"/>
              </a:rPr>
              <a:t>NodeDataHandler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1116728" y="2647197"/>
            <a:ext cx="1136700" cy="601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Headers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28"/>
          <p:cNvSpPr/>
          <p:nvPr/>
        </p:nvSpPr>
        <p:spPr>
          <a:xfrm>
            <a:off x="1116728" y="3851351"/>
            <a:ext cx="1136700" cy="601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Blocks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3071356" y="2563861"/>
            <a:ext cx="989700" cy="333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reader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3071356" y="2977150"/>
            <a:ext cx="989700" cy="333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writer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3071356" y="3778583"/>
            <a:ext cx="989700" cy="333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reader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3071356" y="4191871"/>
            <a:ext cx="989700" cy="333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writer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0" name="Google Shape;390;p28"/>
          <p:cNvCxnSpPr>
            <a:stCxn id="384" idx="1"/>
            <a:endCxn id="385" idx="1"/>
          </p:cNvCxnSpPr>
          <p:nvPr/>
        </p:nvCxnSpPr>
        <p:spPr>
          <a:xfrm>
            <a:off x="1116728" y="2947797"/>
            <a:ext cx="600" cy="1204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28"/>
          <p:cNvCxnSpPr>
            <a:stCxn id="384" idx="3"/>
            <a:endCxn id="386" idx="1"/>
          </p:cNvCxnSpPr>
          <p:nvPr/>
        </p:nvCxnSpPr>
        <p:spPr>
          <a:xfrm flipH="1" rot="10800000">
            <a:off x="2253428" y="2730597"/>
            <a:ext cx="817800" cy="217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8"/>
          <p:cNvCxnSpPr>
            <a:stCxn id="387" idx="1"/>
            <a:endCxn id="384" idx="3"/>
          </p:cNvCxnSpPr>
          <p:nvPr/>
        </p:nvCxnSpPr>
        <p:spPr>
          <a:xfrm rot="10800000">
            <a:off x="2253556" y="2947900"/>
            <a:ext cx="817800" cy="195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28"/>
          <p:cNvCxnSpPr>
            <a:stCxn id="385" idx="3"/>
            <a:endCxn id="388" idx="1"/>
          </p:cNvCxnSpPr>
          <p:nvPr/>
        </p:nvCxnSpPr>
        <p:spPr>
          <a:xfrm flipH="1" rot="10800000">
            <a:off x="2253428" y="3945251"/>
            <a:ext cx="817800" cy="206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28"/>
          <p:cNvCxnSpPr>
            <a:stCxn id="389" idx="1"/>
            <a:endCxn id="385" idx="3"/>
          </p:cNvCxnSpPr>
          <p:nvPr/>
        </p:nvCxnSpPr>
        <p:spPr>
          <a:xfrm rot="10800000">
            <a:off x="2253556" y="4151821"/>
            <a:ext cx="817800" cy="206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28"/>
          <p:cNvCxnSpPr>
            <a:endCxn id="384" idx="1"/>
          </p:cNvCxnSpPr>
          <p:nvPr/>
        </p:nvCxnSpPr>
        <p:spPr>
          <a:xfrm flipH="1" rot="-5400000">
            <a:off x="575678" y="2406747"/>
            <a:ext cx="837900" cy="244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/>
          <p:nvPr/>
        </p:nvSpPr>
        <p:spPr>
          <a:xfrm>
            <a:off x="0" y="228200"/>
            <a:ext cx="4008000" cy="632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"/>
          <p:cNvSpPr txBox="1"/>
          <p:nvPr>
            <p:ph idx="4294967295" type="title"/>
          </p:nvPr>
        </p:nvSpPr>
        <p:spPr>
          <a:xfrm>
            <a:off x="1822200" y="259550"/>
            <a:ext cx="21858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latin typeface="Roboto Mono"/>
                <a:ea typeface="Roboto Mono"/>
                <a:cs typeface="Roboto Mono"/>
                <a:sym typeface="Roboto Mono"/>
              </a:rPr>
              <a:t>Blockchain</a:t>
            </a:r>
            <a:endParaRPr b="1" sz="2900"/>
          </a:p>
        </p:txBody>
      </p:sp>
      <p:sp>
        <p:nvSpPr>
          <p:cNvPr id="402" name="Google Shape;402;p29"/>
          <p:cNvSpPr txBox="1"/>
          <p:nvPr/>
        </p:nvSpPr>
        <p:spPr>
          <a:xfrm>
            <a:off x="180600" y="860900"/>
            <a:ext cx="400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Volviendo a la blockchain del nodo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29"/>
          <p:cNvSpPr/>
          <p:nvPr/>
        </p:nvSpPr>
        <p:spPr>
          <a:xfrm>
            <a:off x="751025" y="1598300"/>
            <a:ext cx="763800" cy="450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1097425" y="2260775"/>
            <a:ext cx="2185800" cy="370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BlockHeaders: Vector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1097425" y="3162250"/>
            <a:ext cx="2185800" cy="370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Blockchain: HashMap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3533250" y="3028150"/>
            <a:ext cx="2482500" cy="638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Clave: Hash del BlockHeader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Valor: El bloque correspondiente a ese header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3533245" y="2201369"/>
            <a:ext cx="1874700" cy="489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A1C1E"/>
                </a:solidFill>
                <a:latin typeface="Montserrat"/>
                <a:ea typeface="Montserrat"/>
                <a:cs typeface="Montserrat"/>
                <a:sym typeface="Montserrat"/>
              </a:rPr>
              <a:t>Vector ordenado de BlockHeaders</a:t>
            </a:r>
            <a:endParaRPr sz="1200"/>
          </a:p>
        </p:txBody>
      </p:sp>
      <p:cxnSp>
        <p:nvCxnSpPr>
          <p:cNvPr id="408" name="Google Shape;408;p29"/>
          <p:cNvCxnSpPr>
            <a:stCxn id="404" idx="1"/>
            <a:endCxn id="405" idx="1"/>
          </p:cNvCxnSpPr>
          <p:nvPr/>
        </p:nvCxnSpPr>
        <p:spPr>
          <a:xfrm>
            <a:off x="1097425" y="2446025"/>
            <a:ext cx="600" cy="901500"/>
          </a:xfrm>
          <a:prstGeom prst="bentConnector3">
            <a:avLst>
              <a:gd fmla="val -377624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29"/>
          <p:cNvCxnSpPr>
            <a:endCxn id="404" idx="1"/>
          </p:cNvCxnSpPr>
          <p:nvPr/>
        </p:nvCxnSpPr>
        <p:spPr>
          <a:xfrm flipH="1" rot="-5400000">
            <a:off x="783775" y="2132375"/>
            <a:ext cx="396600" cy="230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29"/>
          <p:cNvCxnSpPr>
            <a:stCxn id="404" idx="3"/>
            <a:endCxn id="407" idx="1"/>
          </p:cNvCxnSpPr>
          <p:nvPr/>
        </p:nvCxnSpPr>
        <p:spPr>
          <a:xfrm>
            <a:off x="3283225" y="2446025"/>
            <a:ext cx="2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29"/>
          <p:cNvCxnSpPr>
            <a:stCxn id="405" idx="3"/>
            <a:endCxn id="406" idx="1"/>
          </p:cNvCxnSpPr>
          <p:nvPr/>
        </p:nvCxnSpPr>
        <p:spPr>
          <a:xfrm>
            <a:off x="3283225" y="3347500"/>
            <a:ext cx="2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29"/>
          <p:cNvSpPr txBox="1"/>
          <p:nvPr/>
        </p:nvSpPr>
        <p:spPr>
          <a:xfrm>
            <a:off x="5946350" y="1598300"/>
            <a:ext cx="3052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Headers ordenados en vector para la descarga y obtención de los bloques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Blockchain en orden (gracias a los headers) y acceso rápido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/>
          <p:nvPr/>
        </p:nvSpPr>
        <p:spPr>
          <a:xfrm>
            <a:off x="0" y="228200"/>
            <a:ext cx="5332500" cy="632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 txBox="1"/>
          <p:nvPr>
            <p:ph idx="4294967295" type="title"/>
          </p:nvPr>
        </p:nvSpPr>
        <p:spPr>
          <a:xfrm>
            <a:off x="1162525" y="305600"/>
            <a:ext cx="41700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latin typeface="Roboto Mono"/>
                <a:ea typeface="Roboto Mono"/>
                <a:cs typeface="Roboto Mono"/>
                <a:sym typeface="Roboto Mono"/>
              </a:rPr>
              <a:t>Comportamiento del Nodo</a:t>
            </a:r>
            <a:endParaRPr b="1" sz="2900"/>
          </a:p>
        </p:txBody>
      </p:sp>
      <p:sp>
        <p:nvSpPr>
          <p:cNvPr id="419" name="Google Shape;419;p30"/>
          <p:cNvSpPr txBox="1"/>
          <p:nvPr/>
        </p:nvSpPr>
        <p:spPr>
          <a:xfrm>
            <a:off x="522400" y="1638875"/>
            <a:ext cx="3372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Hacemos tanto la Proof of Work como la Proof of Inclusion de cada bloque de la red, hasheando los headers de los bloques y construyendo el Merkle Root respectivamente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1162525" y="1003588"/>
            <a:ext cx="233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Block Validations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0"/>
          <p:cNvSpPr txBox="1"/>
          <p:nvPr/>
        </p:nvSpPr>
        <p:spPr>
          <a:xfrm>
            <a:off x="6055000" y="1003600"/>
            <a:ext cx="143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UTXO set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0"/>
          <p:cNvSpPr txBox="1"/>
          <p:nvPr/>
        </p:nvSpPr>
        <p:spPr>
          <a:xfrm>
            <a:off x="4780025" y="1638875"/>
            <a:ext cx="417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Originalmente modelado como un vector, pero la verificación de gastos era muy lenta.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0"/>
          <p:cNvSpPr txBox="1"/>
          <p:nvPr/>
        </p:nvSpPr>
        <p:spPr>
          <a:xfrm>
            <a:off x="4780025" y="3162550"/>
            <a:ext cx="417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Finalmente modelado como un diccionario.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/>
          <p:nvPr/>
        </p:nvSpPr>
        <p:spPr>
          <a:xfrm>
            <a:off x="0" y="316450"/>
            <a:ext cx="5388300" cy="632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Recibir Bloques no solicitados</a:t>
            </a:r>
            <a:endParaRPr b="1" sz="2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9" name="Google Shape;429;p31"/>
          <p:cNvSpPr/>
          <p:nvPr/>
        </p:nvSpPr>
        <p:spPr>
          <a:xfrm>
            <a:off x="534488" y="2199968"/>
            <a:ext cx="924000" cy="650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Node run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1"/>
          <p:cNvCxnSpPr/>
          <p:nvPr/>
        </p:nvCxnSpPr>
        <p:spPr>
          <a:xfrm>
            <a:off x="1477705" y="2543491"/>
            <a:ext cx="30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31"/>
          <p:cNvSpPr/>
          <p:nvPr/>
        </p:nvSpPr>
        <p:spPr>
          <a:xfrm>
            <a:off x="1799172" y="2091551"/>
            <a:ext cx="1375200" cy="867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Receive message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1"/>
          <p:cNvCxnSpPr/>
          <p:nvPr/>
        </p:nvCxnSpPr>
        <p:spPr>
          <a:xfrm>
            <a:off x="3137168" y="2543491"/>
            <a:ext cx="30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31"/>
          <p:cNvSpPr/>
          <p:nvPr/>
        </p:nvSpPr>
        <p:spPr>
          <a:xfrm>
            <a:off x="3422824" y="2109836"/>
            <a:ext cx="1375200" cy="867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handle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message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1"/>
          <p:cNvCxnSpPr>
            <a:stCxn id="433" idx="2"/>
            <a:endCxn id="431" idx="2"/>
          </p:cNvCxnSpPr>
          <p:nvPr/>
        </p:nvCxnSpPr>
        <p:spPr>
          <a:xfrm flipH="1" rot="5400000">
            <a:off x="3289474" y="2156186"/>
            <a:ext cx="18300" cy="1623600"/>
          </a:xfrm>
          <a:prstGeom prst="curvedConnector3">
            <a:avLst>
              <a:gd fmla="val -48280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31"/>
          <p:cNvSpPr txBox="1"/>
          <p:nvPr/>
        </p:nvSpPr>
        <p:spPr>
          <a:xfrm>
            <a:off x="534500" y="1392325"/>
            <a:ext cx="16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 loop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1"/>
          <p:cNvSpPr/>
          <p:nvPr/>
        </p:nvSpPr>
        <p:spPr>
          <a:xfrm>
            <a:off x="7701240" y="1594072"/>
            <a:ext cx="1136700" cy="601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Inv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5604978" y="1594085"/>
            <a:ext cx="1136700" cy="601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Block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1"/>
          <p:cNvCxnSpPr>
            <a:stCxn id="436" idx="2"/>
            <a:endCxn id="439" idx="0"/>
          </p:cNvCxnSpPr>
          <p:nvPr/>
        </p:nvCxnSpPr>
        <p:spPr>
          <a:xfrm>
            <a:off x="8269590" y="2195272"/>
            <a:ext cx="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1"/>
          <p:cNvSpPr/>
          <p:nvPr/>
        </p:nvSpPr>
        <p:spPr>
          <a:xfrm>
            <a:off x="7701240" y="2430847"/>
            <a:ext cx="1136700" cy="601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get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1"/>
          <p:cNvCxnSpPr>
            <a:stCxn id="439" idx="2"/>
            <a:endCxn id="441" idx="0"/>
          </p:cNvCxnSpPr>
          <p:nvPr/>
        </p:nvCxnSpPr>
        <p:spPr>
          <a:xfrm>
            <a:off x="8269590" y="3032047"/>
            <a:ext cx="0" cy="3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31"/>
          <p:cNvSpPr/>
          <p:nvPr/>
        </p:nvSpPr>
        <p:spPr>
          <a:xfrm>
            <a:off x="7701240" y="3358747"/>
            <a:ext cx="1136700" cy="601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Block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5568075" y="2430850"/>
            <a:ext cx="1210500" cy="601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add broadcasted blocks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3" name="Google Shape;443;p31"/>
          <p:cNvCxnSpPr>
            <a:stCxn id="437" idx="2"/>
            <a:endCxn id="442" idx="0"/>
          </p:cNvCxnSpPr>
          <p:nvPr/>
        </p:nvCxnSpPr>
        <p:spPr>
          <a:xfrm>
            <a:off x="6173328" y="2195285"/>
            <a:ext cx="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31"/>
          <p:cNvSpPr/>
          <p:nvPr/>
        </p:nvSpPr>
        <p:spPr>
          <a:xfrm>
            <a:off x="4950700" y="3526675"/>
            <a:ext cx="1038300" cy="486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Guardado a Ram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31"/>
          <p:cNvSpPr/>
          <p:nvPr/>
        </p:nvSpPr>
        <p:spPr>
          <a:xfrm>
            <a:off x="6362675" y="3526675"/>
            <a:ext cx="1038300" cy="486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Guardado a Disco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6" name="Google Shape;446;p31"/>
          <p:cNvCxnSpPr>
            <a:endCxn id="445" idx="0"/>
          </p:cNvCxnSpPr>
          <p:nvPr/>
        </p:nvCxnSpPr>
        <p:spPr>
          <a:xfrm>
            <a:off x="6210425" y="3019075"/>
            <a:ext cx="671400" cy="5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31"/>
          <p:cNvCxnSpPr>
            <a:stCxn id="442" idx="2"/>
            <a:endCxn id="444" idx="0"/>
          </p:cNvCxnSpPr>
          <p:nvPr/>
        </p:nvCxnSpPr>
        <p:spPr>
          <a:xfrm flipH="1">
            <a:off x="5469825" y="3032050"/>
            <a:ext cx="703500" cy="4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4294967295" type="body"/>
          </p:nvPr>
        </p:nvSpPr>
        <p:spPr>
          <a:xfrm>
            <a:off x="646175" y="1495300"/>
            <a:ext cx="71457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Estructura general de archivos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Entidades modeladas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Implementación</a:t>
            </a: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 de Nodo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Traits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Conexión a la Red (Handshake,IBD)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Bloques: Guardado y Blockchain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Comportamiento del nodo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●"/>
            </a:pPr>
            <a:r>
              <a:rPr lang="es" sz="2400">
                <a:latin typeface="Roboto Mono"/>
                <a:ea typeface="Roboto Mono"/>
                <a:cs typeface="Roboto Mono"/>
                <a:sym typeface="Roboto Mono"/>
              </a:rPr>
              <a:t>Fuentes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0" y="437750"/>
            <a:ext cx="34335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 txBox="1"/>
          <p:nvPr>
            <p:ph idx="4294967295" type="title"/>
          </p:nvPr>
        </p:nvSpPr>
        <p:spPr>
          <a:xfrm>
            <a:off x="1543275" y="378800"/>
            <a:ext cx="1810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Roboto Mono"/>
                <a:ea typeface="Roboto Mono"/>
                <a:cs typeface="Roboto Mono"/>
                <a:sym typeface="Roboto Mono"/>
              </a:rPr>
              <a:t>Agenda</a:t>
            </a:r>
            <a:r>
              <a:rPr b="1" lang="es" sz="2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649" y="304800"/>
            <a:ext cx="1510551" cy="151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/>
          <p:nvPr/>
        </p:nvSpPr>
        <p:spPr>
          <a:xfrm>
            <a:off x="441225" y="390800"/>
            <a:ext cx="81690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Fuentes:</a:t>
            </a:r>
            <a:endParaRPr b="1"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Rust Book: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https://doc.rust-lang.org/book/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Core Developer Guide: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https://developer.bitcoin.org/devguide/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Core References: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https://developer.bitcoin.org/reference/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Protocol Documentation: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https://en.bitcoin.it/wiki/Protocol_documentation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Herramientas de Inteligencia Artificial como ChatGPT y Phind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592500" y="1525400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3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272000" y="-16900"/>
            <a:ext cx="51435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59" name="Google Shape;459;p33"/>
          <p:cNvSpPr txBox="1"/>
          <p:nvPr>
            <p:ph idx="4294967295" type="title"/>
          </p:nvPr>
        </p:nvSpPr>
        <p:spPr>
          <a:xfrm>
            <a:off x="1052550" y="1869800"/>
            <a:ext cx="70389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355"/>
              <a:t>FIN</a:t>
            </a:r>
            <a:endParaRPr b="1" sz="53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4294967295" type="title"/>
          </p:nvPr>
        </p:nvSpPr>
        <p:spPr>
          <a:xfrm>
            <a:off x="1326750" y="257100"/>
            <a:ext cx="64905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Estructura general de archivos</a:t>
            </a:r>
            <a:endParaRPr b="1" sz="3000"/>
          </a:p>
        </p:txBody>
      </p:sp>
      <p:sp>
        <p:nvSpPr>
          <p:cNvPr id="152" name="Google Shape;152;p15"/>
          <p:cNvSpPr/>
          <p:nvPr/>
        </p:nvSpPr>
        <p:spPr>
          <a:xfrm>
            <a:off x="1288750" y="1347450"/>
            <a:ext cx="2945700" cy="3109500"/>
          </a:xfrm>
          <a:prstGeom prst="rect">
            <a:avLst/>
          </a:prstGeom>
          <a:solidFill>
            <a:srgbClr val="666666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src/</a:t>
            </a:r>
            <a:endParaRPr b="1" sz="2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|-blocks/</a:t>
            </a:r>
            <a:endParaRPr b="1" sz="2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	</a:t>
            </a:r>
            <a:endParaRPr b="1" sz="2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|-messages/	</a:t>
            </a:r>
            <a:endParaRPr sz="1800">
              <a:solidFill>
                <a:srgbClr val="E8E6E3"/>
              </a:solidFill>
              <a:highlight>
                <a:srgbClr val="1A1C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	</a:t>
            </a:r>
            <a:endParaRPr b="1" sz="2300" u="sng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|-node/	</a:t>
            </a:r>
            <a:endParaRPr b="1" sz="2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	</a:t>
            </a:r>
            <a:endParaRPr b="1" sz="23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|-utils/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4982550" y="1332150"/>
            <a:ext cx="3914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Entidades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Asignación</a:t>
            </a:r>
            <a:r>
              <a:rPr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responsabilidades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Modularización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Escalabilidad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idx="4294967295" type="title"/>
          </p:nvPr>
        </p:nvSpPr>
        <p:spPr>
          <a:xfrm>
            <a:off x="2664150" y="363400"/>
            <a:ext cx="38157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Entidades modeladas</a:t>
            </a:r>
            <a:endParaRPr b="1"/>
          </a:p>
        </p:txBody>
      </p:sp>
      <p:sp>
        <p:nvSpPr>
          <p:cNvPr id="159" name="Google Shape;159;p16"/>
          <p:cNvSpPr/>
          <p:nvPr/>
        </p:nvSpPr>
        <p:spPr>
          <a:xfrm>
            <a:off x="311425" y="1272200"/>
            <a:ext cx="971400" cy="642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Blocks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2999378" y="1272200"/>
            <a:ext cx="1267200" cy="642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Messages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6212400" y="1272200"/>
            <a:ext cx="971400" cy="642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113625" y="2307500"/>
            <a:ext cx="13953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Blockchain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1113625" y="2966050"/>
            <a:ext cx="13953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Proofs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1113625" y="3624600"/>
            <a:ext cx="13953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Transactions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" name="Google Shape;165;p16"/>
          <p:cNvCxnSpPr>
            <a:stCxn id="159" idx="2"/>
          </p:cNvCxnSpPr>
          <p:nvPr/>
        </p:nvCxnSpPr>
        <p:spPr>
          <a:xfrm flipH="1">
            <a:off x="790225" y="1915100"/>
            <a:ext cx="6900" cy="18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6"/>
          <p:cNvSpPr/>
          <p:nvPr/>
        </p:nvSpPr>
        <p:spPr>
          <a:xfrm>
            <a:off x="3962375" y="2161400"/>
            <a:ext cx="17487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version_message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3962375" y="2745800"/>
            <a:ext cx="17487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header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_message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3962375" y="3330200"/>
            <a:ext cx="17487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inv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_message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3962375" y="3914600"/>
            <a:ext cx="17487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get_data</a:t>
            </a: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_message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" name="Google Shape;170;p16"/>
          <p:cNvCxnSpPr>
            <a:stCxn id="160" idx="2"/>
          </p:cNvCxnSpPr>
          <p:nvPr/>
        </p:nvCxnSpPr>
        <p:spPr>
          <a:xfrm>
            <a:off x="3632978" y="1915100"/>
            <a:ext cx="0" cy="27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6"/>
          <p:cNvCxnSpPr>
            <a:stCxn id="161" idx="2"/>
          </p:cNvCxnSpPr>
          <p:nvPr/>
        </p:nvCxnSpPr>
        <p:spPr>
          <a:xfrm>
            <a:off x="6698100" y="1915100"/>
            <a:ext cx="0" cy="23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16"/>
          <p:cNvSpPr/>
          <p:nvPr/>
        </p:nvSpPr>
        <p:spPr>
          <a:xfrm>
            <a:off x="7021500" y="2140650"/>
            <a:ext cx="17487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Handshake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7021500" y="2767750"/>
            <a:ext cx="17487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IBD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7021500" y="3394850"/>
            <a:ext cx="17487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Persistence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7021500" y="4021950"/>
            <a:ext cx="1748700" cy="39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Montserrat"/>
                <a:ea typeface="Montserrat"/>
                <a:cs typeface="Montserrat"/>
                <a:sym typeface="Montserrat"/>
              </a:rPr>
              <a:t>UTXO Set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6" name="Google Shape;176;p16"/>
          <p:cNvCxnSpPr/>
          <p:nvPr/>
        </p:nvCxnSpPr>
        <p:spPr>
          <a:xfrm>
            <a:off x="6698100" y="23439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6"/>
          <p:cNvCxnSpPr/>
          <p:nvPr/>
        </p:nvCxnSpPr>
        <p:spPr>
          <a:xfrm>
            <a:off x="6698100" y="29710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6"/>
          <p:cNvCxnSpPr/>
          <p:nvPr/>
        </p:nvCxnSpPr>
        <p:spPr>
          <a:xfrm>
            <a:off x="6698100" y="35981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6"/>
          <p:cNvCxnSpPr/>
          <p:nvPr/>
        </p:nvCxnSpPr>
        <p:spPr>
          <a:xfrm>
            <a:off x="6698100" y="42252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6"/>
          <p:cNvCxnSpPr/>
          <p:nvPr/>
        </p:nvCxnSpPr>
        <p:spPr>
          <a:xfrm>
            <a:off x="3632963" y="233895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6"/>
          <p:cNvCxnSpPr/>
          <p:nvPr/>
        </p:nvCxnSpPr>
        <p:spPr>
          <a:xfrm>
            <a:off x="3638963" y="292335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16"/>
          <p:cNvCxnSpPr/>
          <p:nvPr/>
        </p:nvCxnSpPr>
        <p:spPr>
          <a:xfrm>
            <a:off x="3632963" y="350775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6"/>
          <p:cNvCxnSpPr/>
          <p:nvPr/>
        </p:nvCxnSpPr>
        <p:spPr>
          <a:xfrm>
            <a:off x="3638963" y="409215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16"/>
          <p:cNvCxnSpPr/>
          <p:nvPr/>
        </p:nvCxnSpPr>
        <p:spPr>
          <a:xfrm>
            <a:off x="790213" y="24691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6"/>
          <p:cNvCxnSpPr/>
          <p:nvPr/>
        </p:nvCxnSpPr>
        <p:spPr>
          <a:xfrm>
            <a:off x="790213" y="316435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6"/>
          <p:cNvCxnSpPr/>
          <p:nvPr/>
        </p:nvCxnSpPr>
        <p:spPr>
          <a:xfrm>
            <a:off x="790213" y="37862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16"/>
          <p:cNvCxnSpPr/>
          <p:nvPr/>
        </p:nvCxnSpPr>
        <p:spPr>
          <a:xfrm>
            <a:off x="3638963" y="46778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16"/>
          <p:cNvSpPr txBox="1"/>
          <p:nvPr/>
        </p:nvSpPr>
        <p:spPr>
          <a:xfrm>
            <a:off x="3956375" y="4311200"/>
            <a:ext cx="54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b="1"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>
            <a:off x="0" y="437750"/>
            <a:ext cx="42681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383100" y="483950"/>
            <a:ext cx="388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Implementación</a:t>
            </a: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Node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0" y="1342550"/>
            <a:ext cx="4419599" cy="301918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/>
        </p:nvSpPr>
        <p:spPr>
          <a:xfrm>
            <a:off x="5020375" y="1450025"/>
            <a:ext cx="414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Persistencia de datos y conexiones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Tipos de datos propios: NodeDataHandler y Logger para el manejo de datos a disco (tanto lectura como escritura)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/>
          <p:nvPr/>
        </p:nvSpPr>
        <p:spPr>
          <a:xfrm>
            <a:off x="0" y="437750"/>
            <a:ext cx="34335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 txBox="1"/>
          <p:nvPr/>
        </p:nvSpPr>
        <p:spPr>
          <a:xfrm>
            <a:off x="383100" y="483950"/>
            <a:ext cx="305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Config y Logger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1997400" y="1396300"/>
            <a:ext cx="799500" cy="37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545850" y="2131475"/>
            <a:ext cx="971400" cy="325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Config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861299" y="4475525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begin_time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861300" y="4124100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log_path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18"/>
          <p:cNvSpPr/>
          <p:nvPr/>
        </p:nvSpPr>
        <p:spPr>
          <a:xfrm>
            <a:off x="861300" y="3772700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local_port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861299" y="3401875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local_host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18"/>
          <p:cNvSpPr/>
          <p:nvPr/>
        </p:nvSpPr>
        <p:spPr>
          <a:xfrm>
            <a:off x="861297" y="3021400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dns_port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861297" y="2640900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version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p18"/>
          <p:cNvCxnSpPr>
            <a:stCxn id="210" idx="1"/>
            <a:endCxn id="209" idx="1"/>
          </p:cNvCxnSpPr>
          <p:nvPr/>
        </p:nvCxnSpPr>
        <p:spPr>
          <a:xfrm>
            <a:off x="861297" y="2769900"/>
            <a:ext cx="600" cy="380400"/>
          </a:xfrm>
          <a:prstGeom prst="bentConnector3">
            <a:avLst>
              <a:gd fmla="val -396875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18"/>
          <p:cNvCxnSpPr>
            <a:stCxn id="208" idx="1"/>
            <a:endCxn id="209" idx="1"/>
          </p:cNvCxnSpPr>
          <p:nvPr/>
        </p:nvCxnSpPr>
        <p:spPr>
          <a:xfrm flipH="1" rot="10800000">
            <a:off x="861299" y="3150475"/>
            <a:ext cx="600" cy="380400"/>
          </a:xfrm>
          <a:prstGeom prst="bentConnector3">
            <a:avLst>
              <a:gd fmla="val -396878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18"/>
          <p:cNvCxnSpPr>
            <a:stCxn id="207" idx="1"/>
            <a:endCxn id="208" idx="1"/>
          </p:cNvCxnSpPr>
          <p:nvPr/>
        </p:nvCxnSpPr>
        <p:spPr>
          <a:xfrm flipH="1" rot="10800000">
            <a:off x="861300" y="3530900"/>
            <a:ext cx="600" cy="370800"/>
          </a:xfrm>
          <a:prstGeom prst="bentConnector3">
            <a:avLst>
              <a:gd fmla="val -396877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18"/>
          <p:cNvCxnSpPr>
            <a:stCxn id="205" idx="1"/>
            <a:endCxn id="206" idx="1"/>
          </p:cNvCxnSpPr>
          <p:nvPr/>
        </p:nvCxnSpPr>
        <p:spPr>
          <a:xfrm flipH="1" rot="10800000">
            <a:off x="861299" y="4253225"/>
            <a:ext cx="600" cy="351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18"/>
          <p:cNvCxnSpPr>
            <a:stCxn id="207" idx="1"/>
            <a:endCxn id="206" idx="1"/>
          </p:cNvCxnSpPr>
          <p:nvPr/>
        </p:nvCxnSpPr>
        <p:spPr>
          <a:xfrm>
            <a:off x="861300" y="3901700"/>
            <a:ext cx="600" cy="351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18"/>
          <p:cNvCxnSpPr>
            <a:endCxn id="210" idx="1"/>
          </p:cNvCxnSpPr>
          <p:nvPr/>
        </p:nvCxnSpPr>
        <p:spPr>
          <a:xfrm flipH="1" rot="-5400000">
            <a:off x="577797" y="2486400"/>
            <a:ext cx="325800" cy="24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18"/>
          <p:cNvSpPr/>
          <p:nvPr/>
        </p:nvSpPr>
        <p:spPr>
          <a:xfrm>
            <a:off x="3285425" y="2131475"/>
            <a:ext cx="971400" cy="325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Logger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5498075" y="1742050"/>
            <a:ext cx="35157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Config: Valores importantes para el funcionamiento del Nodo.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Logger: Escribe 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eventos en un archivo 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concurrentemente, 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útil</a:t>
            </a:r>
            <a:r>
              <a:rPr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para llevar un registro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18"/>
          <p:cNvCxnSpPr>
            <a:stCxn id="204" idx="0"/>
            <a:endCxn id="203" idx="2"/>
          </p:cNvCxnSpPr>
          <p:nvPr/>
        </p:nvCxnSpPr>
        <p:spPr>
          <a:xfrm rot="-5400000">
            <a:off x="1532100" y="1266425"/>
            <a:ext cx="364500" cy="1365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18"/>
          <p:cNvCxnSpPr>
            <a:stCxn id="217" idx="0"/>
            <a:endCxn id="203" idx="2"/>
          </p:cNvCxnSpPr>
          <p:nvPr/>
        </p:nvCxnSpPr>
        <p:spPr>
          <a:xfrm flipH="1" rot="5400000">
            <a:off x="2901875" y="1262225"/>
            <a:ext cx="364500" cy="13740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18"/>
          <p:cNvSpPr/>
          <p:nvPr/>
        </p:nvSpPr>
        <p:spPr>
          <a:xfrm>
            <a:off x="3915197" y="2869500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log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2" name="Google Shape;222;p18"/>
          <p:cNvCxnSpPr>
            <a:stCxn id="217" idx="2"/>
            <a:endCxn id="221" idx="0"/>
          </p:cNvCxnSpPr>
          <p:nvPr/>
        </p:nvCxnSpPr>
        <p:spPr>
          <a:xfrm flipH="1" rot="-5400000">
            <a:off x="3921125" y="2307275"/>
            <a:ext cx="412200" cy="712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18"/>
          <p:cNvSpPr/>
          <p:nvPr/>
        </p:nvSpPr>
        <p:spPr>
          <a:xfrm>
            <a:off x="2490972" y="2869500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Thread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4" name="Google Shape;224;p18"/>
          <p:cNvCxnSpPr>
            <a:stCxn id="217" idx="2"/>
            <a:endCxn id="223" idx="0"/>
          </p:cNvCxnSpPr>
          <p:nvPr/>
        </p:nvCxnSpPr>
        <p:spPr>
          <a:xfrm rot="5400000">
            <a:off x="3208925" y="2307275"/>
            <a:ext cx="412200" cy="712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18"/>
          <p:cNvCxnSpPr>
            <a:stCxn id="223" idx="2"/>
            <a:endCxn id="226" idx="0"/>
          </p:cNvCxnSpPr>
          <p:nvPr/>
        </p:nvCxnSpPr>
        <p:spPr>
          <a:xfrm flipH="1" rot="-5400000">
            <a:off x="2915322" y="3271200"/>
            <a:ext cx="288000" cy="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18"/>
          <p:cNvSpPr/>
          <p:nvPr/>
        </p:nvSpPr>
        <p:spPr>
          <a:xfrm>
            <a:off x="2490972" y="3415400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Channel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4210822" y="3704050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BtcError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4210822" y="3323550"/>
            <a:ext cx="11361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String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9" name="Google Shape;229;p18"/>
          <p:cNvCxnSpPr>
            <a:stCxn id="228" idx="1"/>
            <a:endCxn id="227" idx="1"/>
          </p:cNvCxnSpPr>
          <p:nvPr/>
        </p:nvCxnSpPr>
        <p:spPr>
          <a:xfrm>
            <a:off x="4210822" y="3452550"/>
            <a:ext cx="600" cy="380400"/>
          </a:xfrm>
          <a:prstGeom prst="bentConnector3">
            <a:avLst>
              <a:gd fmla="val -396875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18"/>
          <p:cNvCxnSpPr>
            <a:endCxn id="228" idx="1"/>
          </p:cNvCxnSpPr>
          <p:nvPr/>
        </p:nvCxnSpPr>
        <p:spPr>
          <a:xfrm flipH="1" rot="-5400000">
            <a:off x="3927322" y="3169050"/>
            <a:ext cx="325800" cy="24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/>
          <p:nvPr/>
        </p:nvSpPr>
        <p:spPr>
          <a:xfrm>
            <a:off x="0" y="437750"/>
            <a:ext cx="34335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520700" y="483950"/>
            <a:ext cx="298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Trait BtcEr</a:t>
            </a:r>
            <a:r>
              <a:rPr b="1" lang="e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ror</a:t>
            </a:r>
            <a:endParaRPr b="1" sz="2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662225" y="1565875"/>
            <a:ext cx="1295400" cy="325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Montserrat"/>
                <a:ea typeface="Montserrat"/>
                <a:cs typeface="Montserrat"/>
                <a:sym typeface="Montserrat"/>
              </a:rPr>
              <a:t>BtcError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1009776" y="3909925"/>
            <a:ext cx="20454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ConfigError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1009775" y="3558500"/>
            <a:ext cx="20454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NodeDataHandlerError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1009775" y="3207100"/>
            <a:ext cx="20454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BlockDownloaderError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1009775" y="2836275"/>
            <a:ext cx="20454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MessageError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1009775" y="2455800"/>
            <a:ext cx="20454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TransactionError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1009775" y="2075300"/>
            <a:ext cx="20454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BlockChainError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p19"/>
          <p:cNvCxnSpPr>
            <a:stCxn id="243" idx="1"/>
            <a:endCxn id="242" idx="1"/>
          </p:cNvCxnSpPr>
          <p:nvPr/>
        </p:nvCxnSpPr>
        <p:spPr>
          <a:xfrm>
            <a:off x="1009775" y="2204300"/>
            <a:ext cx="600" cy="380400"/>
          </a:xfrm>
          <a:prstGeom prst="bentConnector3">
            <a:avLst>
              <a:gd fmla="val -3968757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19"/>
          <p:cNvCxnSpPr>
            <a:stCxn id="241" idx="1"/>
            <a:endCxn id="242" idx="1"/>
          </p:cNvCxnSpPr>
          <p:nvPr/>
        </p:nvCxnSpPr>
        <p:spPr>
          <a:xfrm flipH="1" rot="10800000">
            <a:off x="1009775" y="2584875"/>
            <a:ext cx="600" cy="380400"/>
          </a:xfrm>
          <a:prstGeom prst="bentConnector3">
            <a:avLst>
              <a:gd fmla="val -3968753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9"/>
          <p:cNvCxnSpPr>
            <a:stCxn id="240" idx="1"/>
            <a:endCxn id="241" idx="1"/>
          </p:cNvCxnSpPr>
          <p:nvPr/>
        </p:nvCxnSpPr>
        <p:spPr>
          <a:xfrm flipH="1" rot="10800000">
            <a:off x="1009775" y="2965300"/>
            <a:ext cx="600" cy="370800"/>
          </a:xfrm>
          <a:prstGeom prst="bentConnector3">
            <a:avLst>
              <a:gd fmla="val -396875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9"/>
          <p:cNvCxnSpPr>
            <a:stCxn id="238" idx="1"/>
            <a:endCxn id="239" idx="1"/>
          </p:cNvCxnSpPr>
          <p:nvPr/>
        </p:nvCxnSpPr>
        <p:spPr>
          <a:xfrm flipH="1" rot="10800000">
            <a:off x="1009776" y="3687625"/>
            <a:ext cx="600" cy="351300"/>
          </a:xfrm>
          <a:prstGeom prst="bentConnector3">
            <a:avLst>
              <a:gd fmla="val -396877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9"/>
          <p:cNvCxnSpPr>
            <a:stCxn id="240" idx="1"/>
            <a:endCxn id="239" idx="1"/>
          </p:cNvCxnSpPr>
          <p:nvPr/>
        </p:nvCxnSpPr>
        <p:spPr>
          <a:xfrm>
            <a:off x="1009775" y="3336100"/>
            <a:ext cx="600" cy="351300"/>
          </a:xfrm>
          <a:prstGeom prst="bentConnector3">
            <a:avLst>
              <a:gd fmla="val -3968753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19"/>
          <p:cNvCxnSpPr>
            <a:endCxn id="243" idx="1"/>
          </p:cNvCxnSpPr>
          <p:nvPr/>
        </p:nvCxnSpPr>
        <p:spPr>
          <a:xfrm flipH="1" rot="-5400000">
            <a:off x="726275" y="1920800"/>
            <a:ext cx="325800" cy="24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19"/>
          <p:cNvSpPr/>
          <p:nvPr/>
        </p:nvSpPr>
        <p:spPr>
          <a:xfrm>
            <a:off x="1006700" y="4261450"/>
            <a:ext cx="2045400" cy="2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Montserrat"/>
                <a:ea typeface="Montserrat"/>
                <a:cs typeface="Montserrat"/>
                <a:sym typeface="Montserrat"/>
              </a:rPr>
              <a:t>NodeError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1" name="Google Shape;251;p19"/>
          <p:cNvCxnSpPr>
            <a:stCxn id="250" idx="1"/>
            <a:endCxn id="238" idx="1"/>
          </p:cNvCxnSpPr>
          <p:nvPr/>
        </p:nvCxnSpPr>
        <p:spPr>
          <a:xfrm flipH="1" rot="10800000">
            <a:off x="1006700" y="4038850"/>
            <a:ext cx="3000" cy="351600"/>
          </a:xfrm>
          <a:prstGeom prst="bentConnector3">
            <a:avLst>
              <a:gd fmla="val -793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925" y="1245950"/>
            <a:ext cx="4914613" cy="14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 txBox="1"/>
          <p:nvPr/>
        </p:nvSpPr>
        <p:spPr>
          <a:xfrm>
            <a:off x="3944750" y="2701750"/>
            <a:ext cx="4757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Todos los errores pueden responder a </a:t>
            </a:r>
            <a:r>
              <a:rPr i="1" lang="e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to_string().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●"/>
            </a:pPr>
            <a:r>
              <a:rPr lang="e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Útil a la hora de loggear los errores.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/>
          <p:nvPr/>
        </p:nvSpPr>
        <p:spPr>
          <a:xfrm>
            <a:off x="0" y="437750"/>
            <a:ext cx="3283200" cy="615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 txBox="1"/>
          <p:nvPr>
            <p:ph idx="4294967295" type="title"/>
          </p:nvPr>
        </p:nvSpPr>
        <p:spPr>
          <a:xfrm>
            <a:off x="629250" y="470125"/>
            <a:ext cx="31707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Trait Message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5877550" y="1479513"/>
            <a:ext cx="3170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Convención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 la hora de implementar nuevos mensajes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 mensajes deben implementar 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estos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para el correcto funcionamiento en el 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envío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recibida de ellos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65" y="1383750"/>
            <a:ext cx="5661086" cy="31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/>
          <p:nvPr/>
        </p:nvSpPr>
        <p:spPr>
          <a:xfrm>
            <a:off x="0" y="316450"/>
            <a:ext cx="4572000" cy="632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Tipo de dato VarLenInt</a:t>
            </a:r>
            <a:endParaRPr b="1" sz="2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225" y="316450"/>
            <a:ext cx="3768275" cy="8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1"/>
          <p:cNvSpPr txBox="1"/>
          <p:nvPr/>
        </p:nvSpPr>
        <p:spPr>
          <a:xfrm>
            <a:off x="4298850" y="1575800"/>
            <a:ext cx="4461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Muchos tipos de datos tienen tamaños variables, antes el manejo se hacía con una sola 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Eventualmente se tuvo que modelar un tipo de dato llamado VarLenInt con sus correspondientes 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50" y="1190325"/>
            <a:ext cx="3347050" cy="37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